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4"/>
  </p:sldMasterIdLst>
  <p:notesMasterIdLst>
    <p:notesMasterId r:id="rId19"/>
  </p:notesMasterIdLst>
  <p:handoutMasterIdLst>
    <p:handoutMasterId r:id="rId20"/>
  </p:handoutMasterIdLst>
  <p:sldIdLst>
    <p:sldId id="267" r:id="rId5"/>
    <p:sldId id="278" r:id="rId6"/>
    <p:sldId id="283" r:id="rId7"/>
    <p:sldId id="284" r:id="rId8"/>
    <p:sldId id="286" r:id="rId9"/>
    <p:sldId id="285" r:id="rId10"/>
    <p:sldId id="281" r:id="rId11"/>
    <p:sldId id="287" r:id="rId12"/>
    <p:sldId id="271" r:id="rId13"/>
    <p:sldId id="288" r:id="rId14"/>
    <p:sldId id="289" r:id="rId15"/>
    <p:sldId id="290" r:id="rId16"/>
    <p:sldId id="291" r:id="rId17"/>
    <p:sldId id="292" r:id="rId18"/>
  </p:sldIdLst>
  <p:sldSz cx="6858000" cy="9906000" type="A4"/>
  <p:notesSz cx="6858000" cy="9144000"/>
  <p:defaultTextStyle>
    <a:defPPr rtl="0">
      <a:defRPr lang="ko-KR"/>
    </a:defPPr>
    <a:lvl1pPr marL="0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1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1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8E7"/>
    <a:srgbClr val="D4C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99" autoAdjust="0"/>
  </p:normalViewPr>
  <p:slideViewPr>
    <p:cSldViewPr snapToObjects="1">
      <p:cViewPr varScale="1">
        <p:scale>
          <a:sx n="77" d="100"/>
          <a:sy n="77" d="100"/>
        </p:scale>
        <p:origin x="2412" y="96"/>
      </p:cViewPr>
      <p:guideLst>
        <p:guide orient="horz" pos="3119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77" d="100"/>
          <a:sy n="77" d="100"/>
        </p:scale>
        <p:origin x="3276" y="114"/>
      </p:cViewPr>
      <p:guideLst>
        <p:guide orient="horz" pos="2880"/>
        <p:guide pos="2160"/>
        <p:guide orient="horz" pos="311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396C2D6-3574-4F67-93D9-35410753DCA4}" type="datetime1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2018-05-29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1114579-D02A-4B51-B5DF-8EC449F77AC7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pPr algn="r" rtl="0"/>
              <a:t>‹#›</a:t>
            </a:fld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E8B6F1F-77CB-4D1D-A89B-81FE3E78717F}" type="datetime1">
              <a:rPr lang="ko-KR" altLang="en-US" smtClean="0"/>
              <a:pPr/>
              <a:t>2018-05-29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algn="r"/>
            <a:fld id="{C6074690-7256-4BB9-AC0F-97AEAE8CDEC2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3981703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2241550" y="685800"/>
                <a:ext cx="23749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rgbClr val="6A3A20"/>
                    </a:solidFill>
                    <a:latin typeface="바탕" charset="0"/>
                    <a:ea typeface="바탕" charset="0"/>
                  </a:rPr>
                  <a:t>10</a:t>
                </a:fld>
                <a:endParaRPr lang="en-US" altLang="ko-KR" sz="1200" b="0" cap="none" dirty="0" smtClean="0">
                  <a:solidFill>
                    <a:srgbClr val="6A3A20"/>
                  </a:solidFill>
                  <a:latin typeface="바탕" charset="0"/>
                  <a:ea typeface="바탕" charset="0"/>
                </a:endParaRPr>
              </a:p>
            </p:txBody>
          </p:sp>
        </p:spTree>
        <p:extLst>
          <p:ext uri="{BB962C8B-B14F-4D97-AF65-F5344CB8AC3E}">
            <p14:creationId val="160941875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2241550" y="685800"/>
                <a:ext cx="23749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rgbClr val="6A3A20"/>
                    </a:solidFill>
                    <a:latin typeface="바탕" charset="0"/>
                    <a:ea typeface="바탕" charset="0"/>
                  </a:rPr>
                  <a:t>11</a:t>
                </a:fld>
                <a:endParaRPr lang="en-US" altLang="ko-KR" sz="1200" b="0" cap="none" dirty="0" smtClean="0">
                  <a:solidFill>
                    <a:srgbClr val="6A3A20"/>
                  </a:solidFill>
                  <a:latin typeface="바탕" charset="0"/>
                  <a:ea typeface="바탕" charset="0"/>
                </a:endParaRPr>
              </a:p>
            </p:txBody>
          </p:sp>
        </p:spTree>
        <p:extLst>
          <p:ext uri="{BB962C8B-B14F-4D97-AF65-F5344CB8AC3E}">
            <p14:creationId val="172190773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2241550" y="685800"/>
                <a:ext cx="23749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rgbClr val="6A3A20"/>
                    </a:solidFill>
                    <a:latin typeface="바탕" charset="0"/>
                    <a:ea typeface="바탕" charset="0"/>
                  </a:rPr>
                  <a:t>12</a:t>
                </a:fld>
                <a:endParaRPr lang="en-US" altLang="ko-KR" sz="1200" b="0" cap="none" dirty="0" smtClean="0">
                  <a:solidFill>
                    <a:srgbClr val="6A3A20"/>
                  </a:solidFill>
                  <a:latin typeface="바탕" charset="0"/>
                  <a:ea typeface="바탕" charset="0"/>
                </a:endParaRPr>
              </a:p>
            </p:txBody>
          </p:sp>
        </p:spTree>
        <p:extLst>
          <p:ext uri="{BB962C8B-B14F-4D97-AF65-F5344CB8AC3E}">
            <p14:creationId val="17402539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2241550" y="685800"/>
                <a:ext cx="23749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rgbClr val="6A3A20"/>
                    </a:solidFill>
                    <a:latin typeface="바탕" charset="0"/>
                    <a:ea typeface="바탕" charset="0"/>
                  </a:rPr>
                  <a:t>13</a:t>
                </a:fld>
                <a:endParaRPr lang="en-US" altLang="ko-KR" sz="1200" b="0" cap="none" dirty="0" smtClean="0">
                  <a:solidFill>
                    <a:srgbClr val="6A3A20"/>
                  </a:solidFill>
                  <a:latin typeface="바탕" charset="0"/>
                  <a:ea typeface="바탕" charset="0"/>
                </a:endParaRPr>
              </a:p>
            </p:txBody>
          </p:sp>
        </p:spTree>
        <p:extLst>
          <p:ext uri="{BB962C8B-B14F-4D97-AF65-F5344CB8AC3E}">
            <p14:creationId val="629962375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2241550" y="685800"/>
                <a:ext cx="23749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rgbClr val="6A3A20"/>
                    </a:solidFill>
                    <a:latin typeface="바탕" charset="0"/>
                    <a:ea typeface="바탕" charset="0"/>
                  </a:rPr>
                  <a:t>14</a:t>
                </a:fld>
                <a:endParaRPr lang="en-US" altLang="ko-KR" sz="1200" b="0" cap="none" dirty="0" smtClean="0">
                  <a:solidFill>
                    <a:srgbClr val="6A3A20"/>
                  </a:solidFill>
                  <a:latin typeface="바탕" charset="0"/>
                  <a:ea typeface="바탕" charset="0"/>
                </a:endParaRPr>
              </a:p>
            </p:txBody>
          </p:sp>
        </p:spTree>
        <p:extLst>
          <p:ext uri="{BB962C8B-B14F-4D97-AF65-F5344CB8AC3E}">
            <p14:creationId val="355458031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8759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089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0263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0003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493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C6074690-7256-4BB9-AC0F-97AEAE8CDEC2}" type="slidenum">
              <a:rPr lang="en-US" altLang="ko-KR" smtClean="0"/>
              <a:pPr algn="r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1161028"/>
      </p:ext>
    </p:extLst>
  </p:cSld>
  <p:clrMapOvr>
    <a:masterClrMapping/>
  </p:clrMapOvr>
</p:notes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2241550" y="685800"/>
                <a:ext cx="23749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556895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cap="none" dirty="0" smtClean="0">
                    <a:solidFill>
                      <a:srgbClr val="6A3A20"/>
                    </a:solidFill>
                    <a:latin typeface="바탕" charset="0"/>
                    <a:ea typeface="바탕" charset="0"/>
                  </a:rPr>
                  <a:t>8</a:t>
                </a:fld>
                <a:endParaRPr lang="en-US" altLang="ko-KR" sz="1200" b="0" cap="none" dirty="0" smtClean="0">
                  <a:solidFill>
                    <a:srgbClr val="6A3A20"/>
                  </a:solidFill>
                  <a:latin typeface="바탕" charset="0"/>
                  <a:ea typeface="바탕" charset="0"/>
                </a:endParaRPr>
              </a:p>
            </p:txBody>
          </p:sp>
        </p:spTree>
        <p:extLst>
          <p:ext uri="{BB962C8B-B14F-4D97-AF65-F5344CB8AC3E}">
            <p14:creationId val="3124403577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C6074690-7256-4BB9-AC0F-97AEAE8CDEC2}" type="slidenum">
              <a:rPr lang="en-US" altLang="ko-KR" smtClean="0"/>
              <a:pPr algn="r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80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4648" y="2751675"/>
            <a:ext cx="5308706" cy="2348087"/>
          </a:xfrm>
        </p:spPr>
        <p:txBody>
          <a:bodyPr rtlCol="0">
            <a:normAutofit/>
          </a:bodyPr>
          <a:lstStyle>
            <a:lvl1pPr algn="ctr" rtl="0">
              <a:lnSpc>
                <a:spcPct val="90000"/>
              </a:lnSpc>
              <a:defRPr sz="1782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7636" y="5282514"/>
            <a:ext cx="5305718" cy="1431556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742" cap="all" baseline="0">
                <a:solidFill>
                  <a:schemeClr val="tx2"/>
                </a:solidFill>
              </a:defRPr>
            </a:lvl1pPr>
            <a:lvl2pPr marL="16977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9541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9311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908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885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862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83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8164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879D46D7-C6A5-4485-AAC3-BEE46C7B9DDD}" type="datetime1">
              <a:rPr lang="ko-KR" altLang="en-US" smtClean="0"/>
              <a:pPr/>
              <a:t>2018-05-29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DF28FB93-0A08-4E7D-8E63-9EFA29F1E093}" type="slidenum">
              <a:rPr lang="en-US" altLang="ko-KR" noProof="0" smtClean="0"/>
              <a:pPr algn="r"/>
              <a:t>‹#›</a:t>
            </a:fld>
            <a:endParaRPr lang="ko-KR" altLang="en-US" noProof="0" dirty="0"/>
          </a:p>
        </p:txBody>
      </p:sp>
      <p:grpSp>
        <p:nvGrpSpPr>
          <p:cNvPr id="7" name="그룹 6"/>
          <p:cNvGrpSpPr/>
          <p:nvPr/>
        </p:nvGrpSpPr>
        <p:grpSpPr>
          <a:xfrm>
            <a:off x="685800" y="2311400"/>
            <a:ext cx="5480034" cy="105664"/>
            <a:chOff x="914400" y="1200150"/>
            <a:chExt cx="7306712" cy="54864"/>
          </a:xfrm>
        </p:grpSpPr>
        <p:sp>
          <p:nvSpPr>
            <p:cNvPr id="8" name="타원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669" noProof="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669" noProof="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/>
          <p:cNvGrpSpPr/>
          <p:nvPr/>
        </p:nvGrpSpPr>
        <p:grpSpPr>
          <a:xfrm>
            <a:off x="685800" y="7007578"/>
            <a:ext cx="5480034" cy="105664"/>
            <a:chOff x="914400" y="3638550"/>
            <a:chExt cx="7306712" cy="54864"/>
          </a:xfrm>
        </p:grpSpPr>
        <p:sp>
          <p:nvSpPr>
            <p:cNvPr id="14" name="타원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669" noProof="0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669" noProof="0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197C54C-3F1F-4695-AA19-CA1F2F40BE94}" type="datetime1">
              <a:rPr lang="ko-KR" altLang="en-US" smtClean="0"/>
              <a:pPr/>
              <a:t>2018-05-29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5533383" y="628301"/>
            <a:ext cx="657396" cy="8177036"/>
          </a:xfrm>
        </p:spPr>
        <p:txBody>
          <a:bodyPr vert="eaVert"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088" y="628301"/>
            <a:ext cx="4733967" cy="8177036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703361B-220A-433D-8322-04105575033C}" type="datetime1">
              <a:rPr lang="ko-KR" altLang="en-US" smtClean="0"/>
              <a:pPr algn="r"/>
              <a:t>2018-05-29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8DC9B1E-ABAE-4A2B-AC06-8AB546D11B69}" type="datetime1">
              <a:rPr lang="ko-KR" altLang="en-US" smtClean="0"/>
              <a:pPr algn="r"/>
              <a:t>2018-05-29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" y="1430655"/>
            <a:ext cx="5257800" cy="3228340"/>
          </a:xfrm>
        </p:spPr>
        <p:txBody>
          <a:bodyPr rtlCol="0" anchor="b">
            <a:normAutofit/>
          </a:bodyPr>
          <a:lstStyle>
            <a:lvl1pPr algn="ctr" rtl="0">
              <a:lnSpc>
                <a:spcPct val="90000"/>
              </a:lnSpc>
              <a:defRPr sz="1782" b="0" cap="none" baseline="0"/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00100" y="5393055"/>
            <a:ext cx="5257800" cy="1760855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742" cap="all" baseline="0">
                <a:solidFill>
                  <a:schemeClr val="tx1"/>
                </a:solidFill>
              </a:defRPr>
            </a:lvl1pPr>
            <a:lvl2pPr marL="169770" indent="0" algn="l" rtl="0">
              <a:buNone/>
              <a:defRPr sz="669">
                <a:solidFill>
                  <a:schemeClr val="tx1">
                    <a:tint val="75000"/>
                  </a:schemeClr>
                </a:solidFill>
              </a:defRPr>
            </a:lvl2pPr>
            <a:lvl3pPr marL="339541" indent="0" algn="l" rtl="0">
              <a:buNone/>
              <a:defRPr sz="594">
                <a:solidFill>
                  <a:schemeClr val="tx1">
                    <a:tint val="75000"/>
                  </a:schemeClr>
                </a:solidFill>
              </a:defRPr>
            </a:lvl3pPr>
            <a:lvl4pPr marL="509311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4pPr>
            <a:lvl5pPr marL="679082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5pPr>
            <a:lvl6pPr marL="848852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6pPr>
            <a:lvl7pPr marL="1018623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7pPr>
            <a:lvl8pPr marL="1188393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8pPr>
            <a:lvl9pPr marL="1358164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5800" y="8915400"/>
            <a:ext cx="4172585" cy="440690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72050" y="8915400"/>
            <a:ext cx="686435" cy="440690"/>
          </a:xfrm>
        </p:spPr>
        <p:txBody>
          <a:bodyPr rtlCol="0"/>
          <a:lstStyle>
            <a:lvl1pPr>
              <a:defRPr/>
            </a:lvl1pPr>
          </a:lstStyle>
          <a:p>
            <a:pPr algn="r"/>
            <a:fld id="{EF67C312-E8BD-40CB-80D6-F7033C03E205}" type="datetime1">
              <a:rPr lang="ko-KR" altLang="en-US" smtClean="0"/>
              <a:pPr algn="r"/>
              <a:t>2018-05-29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772150" y="8915400"/>
            <a:ext cx="400685" cy="440690"/>
          </a:xfrm>
        </p:spPr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842135" y="5020310"/>
            <a:ext cx="3173730" cy="79375"/>
            <a:chOff x="1842135" y="5020310"/>
            <a:chExt cx="3173730" cy="79375"/>
          </a:xfrm>
        </p:grpSpPr>
        <p:sp>
          <p:nvSpPr>
            <p:cNvPr id="14" name="타원 13"/>
            <p:cNvSpPr/>
            <p:nvPr/>
          </p:nvSpPr>
          <p:spPr>
            <a:xfrm>
              <a:off x="4981575" y="5020310"/>
              <a:ext cx="34290" cy="79375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3395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69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842135" y="5020310"/>
              <a:ext cx="34290" cy="79375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3395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69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22145" y="5031740"/>
              <a:ext cx="3017520" cy="56515"/>
              <a:chOff x="1922145" y="5031740"/>
              <a:chExt cx="3017520" cy="56515"/>
            </a:xfrm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1922145" y="5031740"/>
                <a:ext cx="301752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1922145" y="5088255"/>
                <a:ext cx="301752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2604914"/>
            <a:ext cx="2686050" cy="6163733"/>
          </a:xfrm>
        </p:spPr>
        <p:txBody>
          <a:bodyPr rtlCol="0">
            <a:normAutofit/>
          </a:bodyPr>
          <a:lstStyle>
            <a:lvl1pPr algn="l" rtl="0">
              <a:defRPr sz="891"/>
            </a:lvl1pPr>
            <a:lvl2pPr algn="l" rtl="0">
              <a:defRPr sz="742"/>
            </a:lvl2pPr>
            <a:lvl3pPr algn="l" rtl="0">
              <a:defRPr sz="669"/>
            </a:lvl3pPr>
            <a:lvl4pPr algn="l" rtl="0">
              <a:defRPr sz="594"/>
            </a:lvl4pPr>
            <a:lvl5pPr algn="l" rtl="0">
              <a:defRPr sz="594"/>
            </a:lvl5pPr>
            <a:lvl6pPr algn="l" rtl="0">
              <a:defRPr sz="669"/>
            </a:lvl6pPr>
            <a:lvl7pPr algn="l" rtl="0">
              <a:defRPr sz="669"/>
            </a:lvl7pPr>
            <a:lvl8pPr algn="l" rtl="0">
              <a:defRPr sz="669"/>
            </a:lvl8pPr>
            <a:lvl9pPr algn="l" rtl="0">
              <a:defRPr sz="669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604914"/>
            <a:ext cx="2686050" cy="6163733"/>
          </a:xfrm>
        </p:spPr>
        <p:txBody>
          <a:bodyPr rtlCol="0">
            <a:normAutofit/>
          </a:bodyPr>
          <a:lstStyle>
            <a:lvl1pPr algn="l" rtl="0">
              <a:defRPr sz="891"/>
            </a:lvl1pPr>
            <a:lvl2pPr algn="l" rtl="0">
              <a:defRPr sz="742"/>
            </a:lvl2pPr>
            <a:lvl3pPr algn="l" rtl="0">
              <a:defRPr sz="669"/>
            </a:lvl3pPr>
            <a:lvl4pPr algn="l" rtl="0">
              <a:defRPr sz="594"/>
            </a:lvl4pPr>
            <a:lvl5pPr algn="l" rtl="0">
              <a:defRPr sz="594"/>
            </a:lvl5pPr>
            <a:lvl6pPr algn="l" rtl="0">
              <a:defRPr sz="669"/>
            </a:lvl6pPr>
            <a:lvl7pPr algn="l" rtl="0">
              <a:defRPr sz="669"/>
            </a:lvl7pPr>
            <a:lvl8pPr algn="l" rtl="0">
              <a:defRPr sz="669" baseline="0"/>
            </a:lvl8pPr>
            <a:lvl9pPr algn="l" rtl="0">
              <a:defRPr sz="669" baseline="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8A77F8C5-E4EA-4B73-9E69-96F8C64E11FF}" type="datetime1">
              <a:rPr lang="ko-KR" altLang="en-US" smtClean="0"/>
              <a:pPr algn="r"/>
              <a:t>2018-05-29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23570"/>
            <a:ext cx="5487035" cy="1688465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8340" y="2604770"/>
            <a:ext cx="2683510" cy="102743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742" b="1"/>
            </a:lvl1pPr>
            <a:lvl2pPr marL="169770" indent="0" algn="l" rtl="0">
              <a:buNone/>
              <a:defRPr sz="742" b="1"/>
            </a:lvl2pPr>
            <a:lvl3pPr marL="339541" indent="0" algn="l" rtl="0">
              <a:buNone/>
              <a:defRPr sz="669" b="1"/>
            </a:lvl3pPr>
            <a:lvl4pPr marL="509311" indent="0" algn="l" rtl="0">
              <a:buNone/>
              <a:defRPr sz="594" b="1"/>
            </a:lvl4pPr>
            <a:lvl5pPr marL="679082" indent="0" algn="l" rtl="0">
              <a:buNone/>
              <a:defRPr sz="594" b="1"/>
            </a:lvl5pPr>
            <a:lvl6pPr marL="848852" indent="0" algn="l" rtl="0">
              <a:buNone/>
              <a:defRPr sz="594" b="1"/>
            </a:lvl6pPr>
            <a:lvl7pPr marL="1018623" indent="0" algn="l" rtl="0">
              <a:buNone/>
              <a:defRPr sz="594" b="1"/>
            </a:lvl7pPr>
            <a:lvl8pPr marL="1188393" indent="0" algn="l" rtl="0">
              <a:buNone/>
              <a:defRPr sz="594" b="1"/>
            </a:lvl8pPr>
            <a:lvl9pPr marL="1358164" indent="0" algn="l" rtl="0">
              <a:buNone/>
              <a:defRPr sz="594" b="1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5800" y="3632200"/>
            <a:ext cx="2686050" cy="5136515"/>
          </a:xfrm>
        </p:spPr>
        <p:txBody>
          <a:bodyPr rtlCol="0">
            <a:normAutofit/>
          </a:bodyPr>
          <a:lstStyle>
            <a:lvl1pPr algn="l" rtl="0">
              <a:spcBef>
                <a:spcPts val="594"/>
              </a:spcBef>
              <a:defRPr sz="742"/>
            </a:lvl1pPr>
            <a:lvl2pPr algn="l" rtl="0">
              <a:defRPr sz="669"/>
            </a:lvl2pPr>
            <a:lvl3pPr algn="l" rtl="0">
              <a:defRPr sz="594"/>
            </a:lvl3pPr>
            <a:lvl4pPr algn="l" rtl="0">
              <a:defRPr sz="520"/>
            </a:lvl4pPr>
            <a:lvl5pPr algn="l" rtl="0">
              <a:defRPr sz="520"/>
            </a:lvl5pPr>
            <a:lvl6pPr algn="l" rtl="0">
              <a:defRPr sz="520"/>
            </a:lvl6pPr>
            <a:lvl7pPr algn="l" rtl="0">
              <a:defRPr sz="520"/>
            </a:lvl7pPr>
            <a:lvl8pPr algn="l" rtl="0">
              <a:defRPr sz="520"/>
            </a:lvl8pPr>
            <a:lvl9pPr algn="l" rtl="0">
              <a:defRPr sz="52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8690" y="2604770"/>
            <a:ext cx="2683510" cy="102743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742" b="1"/>
            </a:lvl1pPr>
            <a:lvl2pPr marL="169770" indent="0" algn="l" rtl="0">
              <a:buNone/>
              <a:defRPr sz="742" b="1"/>
            </a:lvl2pPr>
            <a:lvl3pPr marL="339541" indent="0" algn="l" rtl="0">
              <a:buNone/>
              <a:defRPr sz="669" b="1"/>
            </a:lvl3pPr>
            <a:lvl4pPr marL="509311" indent="0" algn="l" rtl="0">
              <a:buNone/>
              <a:defRPr sz="594" b="1"/>
            </a:lvl4pPr>
            <a:lvl5pPr marL="679082" indent="0" algn="l" rtl="0">
              <a:buNone/>
              <a:defRPr sz="594" b="1"/>
            </a:lvl5pPr>
            <a:lvl6pPr marL="848852" indent="0" algn="l" rtl="0">
              <a:buNone/>
              <a:defRPr sz="594" b="1"/>
            </a:lvl6pPr>
            <a:lvl7pPr marL="1018623" indent="0" algn="l" rtl="0">
              <a:buNone/>
              <a:defRPr sz="594" b="1"/>
            </a:lvl7pPr>
            <a:lvl8pPr marL="1188393" indent="0" algn="l" rtl="0">
              <a:buNone/>
              <a:defRPr sz="594" b="1"/>
            </a:lvl8pPr>
            <a:lvl9pPr marL="1358164" indent="0" algn="l" rtl="0">
              <a:buNone/>
              <a:defRPr sz="594" b="1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6150" y="3632200"/>
            <a:ext cx="2686050" cy="5136515"/>
          </a:xfrm>
        </p:spPr>
        <p:txBody>
          <a:bodyPr rtlCol="0">
            <a:normAutofit/>
          </a:bodyPr>
          <a:lstStyle>
            <a:lvl1pPr algn="l" rtl="0">
              <a:spcBef>
                <a:spcPts val="594"/>
              </a:spcBef>
              <a:defRPr sz="742"/>
            </a:lvl1pPr>
            <a:lvl2pPr algn="l" rtl="0">
              <a:defRPr sz="669"/>
            </a:lvl2pPr>
            <a:lvl3pPr algn="l" rtl="0">
              <a:defRPr sz="594"/>
            </a:lvl3pPr>
            <a:lvl4pPr algn="l" rtl="0">
              <a:defRPr sz="520"/>
            </a:lvl4pPr>
            <a:lvl5pPr algn="l" rtl="0">
              <a:defRPr sz="520"/>
            </a:lvl5pPr>
            <a:lvl6pPr algn="l" rtl="0">
              <a:defRPr sz="520"/>
            </a:lvl6pPr>
            <a:lvl7pPr algn="l" rtl="0">
              <a:defRPr sz="520"/>
            </a:lvl7pPr>
            <a:lvl8pPr algn="l" rtl="0">
              <a:defRPr sz="520"/>
            </a:lvl8pPr>
            <a:lvl9pPr algn="l" rtl="0">
              <a:defRPr sz="52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685800" y="8915400"/>
            <a:ext cx="4172585" cy="440690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72050" y="8915400"/>
            <a:ext cx="686435" cy="440690"/>
          </a:xfrm>
        </p:spPr>
        <p:txBody>
          <a:bodyPr rtlCol="0"/>
          <a:lstStyle>
            <a:lvl1pPr>
              <a:defRPr/>
            </a:lvl1pPr>
          </a:lstStyle>
          <a:p>
            <a:pPr algn="r"/>
            <a:fld id="{5CB1330F-3DBE-4CF5-B70A-BCD7F0D48698}" type="datetime1">
              <a:rPr lang="ko-KR" altLang="en-US" smtClean="0"/>
              <a:pPr algn="r"/>
              <a:t>2018-05-29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5772150" y="8915400"/>
            <a:ext cx="400685" cy="440690"/>
          </a:xfrm>
        </p:spPr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C72B29C-3B89-40D9-8FC1-65864351D88A}" type="datetime1">
              <a:rPr lang="ko-KR" altLang="en-US" smtClean="0"/>
              <a:pPr/>
              <a:t>2018-05-29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FC73C365-5FE7-42D4-A16F-3735F8FBB5C7}" type="datetime1">
              <a:rPr lang="ko-KR" altLang="en-US" smtClean="0"/>
              <a:pPr algn="r"/>
              <a:t>2018-05-29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1189" b="0"/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3" y="2604916"/>
            <a:ext cx="3714751" cy="6163735"/>
          </a:xfrm>
        </p:spPr>
        <p:txBody>
          <a:bodyPr rtlCol="0">
            <a:normAutofit/>
          </a:bodyPr>
          <a:lstStyle>
            <a:lvl1pPr algn="l" rtl="0">
              <a:defRPr sz="891"/>
            </a:lvl1pPr>
            <a:lvl2pPr algn="l" rtl="0">
              <a:defRPr sz="742"/>
            </a:lvl2pPr>
            <a:lvl3pPr algn="l" rtl="0">
              <a:defRPr sz="669"/>
            </a:lvl3pPr>
            <a:lvl4pPr algn="l" rtl="0">
              <a:defRPr sz="594"/>
            </a:lvl4pPr>
            <a:lvl5pPr algn="l" rtl="0">
              <a:defRPr sz="594"/>
            </a:lvl5pPr>
            <a:lvl6pPr algn="l" rtl="0">
              <a:defRPr sz="594"/>
            </a:lvl6pPr>
            <a:lvl7pPr algn="l" rtl="0">
              <a:defRPr sz="594"/>
            </a:lvl7pPr>
            <a:lvl8pPr algn="l" rtl="0">
              <a:defRPr sz="594" baseline="0"/>
            </a:lvl8pPr>
            <a:lvl9pPr algn="l" rtl="0">
              <a:defRPr sz="594" baseline="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2" y="2604916"/>
            <a:ext cx="1600201" cy="616373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594"/>
              </a:spcBef>
              <a:buNone/>
              <a:defRPr sz="742"/>
            </a:lvl1pPr>
            <a:lvl2pPr marL="169770" indent="0" algn="l" rtl="0">
              <a:buNone/>
              <a:defRPr sz="445"/>
            </a:lvl2pPr>
            <a:lvl3pPr marL="339541" indent="0" algn="l" rtl="0">
              <a:buNone/>
              <a:defRPr sz="371"/>
            </a:lvl3pPr>
            <a:lvl4pPr marL="509311" indent="0" algn="l" rtl="0">
              <a:buNone/>
              <a:defRPr sz="334"/>
            </a:lvl4pPr>
            <a:lvl5pPr marL="679082" indent="0" algn="l" rtl="0">
              <a:buNone/>
              <a:defRPr sz="334"/>
            </a:lvl5pPr>
            <a:lvl6pPr marL="848852" indent="0" algn="l" rtl="0">
              <a:buNone/>
              <a:defRPr sz="334"/>
            </a:lvl6pPr>
            <a:lvl7pPr marL="1018623" indent="0" algn="l" rtl="0">
              <a:buNone/>
              <a:defRPr sz="334"/>
            </a:lvl7pPr>
            <a:lvl8pPr marL="1188393" indent="0" algn="l" rtl="0">
              <a:buNone/>
              <a:defRPr sz="334"/>
            </a:lvl8pPr>
            <a:lvl9pPr marL="1358164" indent="0" algn="l" rtl="0">
              <a:buNone/>
              <a:defRPr sz="334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40F7E8A-818B-4187-9B45-1C7146C7285F}" type="datetime1">
              <a:rPr lang="ko-KR" altLang="en-US" smtClean="0"/>
              <a:pPr/>
              <a:t>2018-05-29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1189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85800" y="2604914"/>
            <a:ext cx="3714750" cy="616373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267" tIns="22633" rIns="45267" bIns="22633" rtlCol="0" anchor="ctr"/>
          <a:lstStyle/>
          <a:p>
            <a:pPr algn="ctr" rtl="0"/>
            <a:endParaRPr lang="ko-KR" altLang="en-US" sz="669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 hasCustomPrompt="1"/>
          </p:nvPr>
        </p:nvSpPr>
        <p:spPr>
          <a:xfrm>
            <a:off x="753237" y="2781018"/>
            <a:ext cx="3579876" cy="581152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 rtl="0">
              <a:buNone/>
              <a:defRPr sz="891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169770" indent="0" algn="l" rtl="0">
              <a:buNone/>
              <a:defRPr sz="1040"/>
            </a:lvl2pPr>
            <a:lvl3pPr marL="339541" indent="0" algn="l" rtl="0">
              <a:buNone/>
              <a:defRPr sz="891"/>
            </a:lvl3pPr>
            <a:lvl4pPr marL="509311" indent="0" algn="l" rtl="0">
              <a:buNone/>
              <a:defRPr sz="742"/>
            </a:lvl4pPr>
            <a:lvl5pPr marL="679082" indent="0" algn="l" rtl="0">
              <a:buNone/>
              <a:defRPr sz="742"/>
            </a:lvl5pPr>
            <a:lvl6pPr marL="848852" indent="0" algn="l" rtl="0">
              <a:buNone/>
              <a:defRPr sz="742"/>
            </a:lvl6pPr>
            <a:lvl7pPr marL="1018623" indent="0" algn="l" rtl="0">
              <a:buNone/>
              <a:defRPr sz="742"/>
            </a:lvl7pPr>
            <a:lvl8pPr marL="1188393" indent="0" algn="l" rtl="0">
              <a:buNone/>
              <a:defRPr sz="742"/>
            </a:lvl8pPr>
            <a:lvl9pPr marL="1358164" indent="0" algn="l" rtl="0">
              <a:buNone/>
              <a:defRPr sz="742"/>
            </a:lvl9pPr>
          </a:lstStyle>
          <a:p>
            <a:pPr rtl="0"/>
            <a:r>
              <a:rPr lang="ko-KR" altLang="en-US" dirty="0"/>
              <a:t>그림을 추가하려면 아이콘을 </a:t>
            </a:r>
            <a:r>
              <a:rPr lang="ko-KR" altLang="en-US" dirty="0" smtClean="0"/>
              <a:t>클릭하세요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2" y="2604912"/>
            <a:ext cx="1600201" cy="6016978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594"/>
              </a:spcBef>
              <a:buNone/>
              <a:defRPr sz="742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169770" indent="0" algn="l" rtl="0">
              <a:buNone/>
              <a:defRPr sz="445"/>
            </a:lvl2pPr>
            <a:lvl3pPr marL="339541" indent="0" algn="l" rtl="0">
              <a:buNone/>
              <a:defRPr sz="371"/>
            </a:lvl3pPr>
            <a:lvl4pPr marL="509311" indent="0" algn="l" rtl="0">
              <a:buNone/>
              <a:defRPr sz="334"/>
            </a:lvl4pPr>
            <a:lvl5pPr marL="679082" indent="0" algn="l" rtl="0">
              <a:buNone/>
              <a:defRPr sz="334"/>
            </a:lvl5pPr>
            <a:lvl6pPr marL="848852" indent="0" algn="l" rtl="0">
              <a:buNone/>
              <a:defRPr sz="334"/>
            </a:lvl6pPr>
            <a:lvl7pPr marL="1018623" indent="0" algn="l" rtl="0">
              <a:buNone/>
              <a:defRPr sz="334"/>
            </a:lvl7pPr>
            <a:lvl8pPr marL="1188393" indent="0" algn="l" rtl="0">
              <a:buNone/>
              <a:defRPr sz="334"/>
            </a:lvl8pPr>
            <a:lvl9pPr marL="1358164" indent="0" algn="l" rtl="0">
              <a:buNone/>
              <a:defRPr sz="334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algn="r"/>
            <a:fld id="{906C7179-5C75-4067-B448-826C018DD54B}" type="datetime1">
              <a:rPr lang="ko-KR" altLang="en-US" smtClean="0"/>
              <a:pPr algn="r"/>
              <a:t>2018-05-29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891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1450" y="435610"/>
            <a:ext cx="6515100" cy="9034145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267" tIns="22633" rIns="45267" bIns="22633" rtlCol="0" anchor="ctr"/>
          <a:lstStyle/>
          <a:p>
            <a:pPr algn="ctr" rtl="0"/>
            <a:endParaRPr lang="ko-KR" altLang="en-US" sz="669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0" y="623570"/>
            <a:ext cx="5486400" cy="1687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604770"/>
            <a:ext cx="5486400" cy="616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5800" y="8915400"/>
            <a:ext cx="4171950" cy="440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409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72050" y="8915400"/>
            <a:ext cx="685800" cy="440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409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algn="r"/>
            <a:fld id="{8EFB2E13-3AC4-4220-904F-35DA1EC8E04C}" type="datetime1">
              <a:rPr lang="ko-KR" altLang="en-US" smtClean="0"/>
              <a:pPr algn="r"/>
              <a:t>2018-05-29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772150" y="8915400"/>
            <a:ext cx="400050" cy="440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409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algn="r"/>
            <a:fld id="{DF28FB93-0A08-4E7D-8E63-9EFA29F1E093}" type="slidenum">
              <a:rPr lang="en-US" altLang="ko-KR" noProof="0" smtClean="0"/>
              <a:pPr algn="r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339541" rtl="0" eaLnBrk="1" latinLnBrk="1" hangingPunct="1">
        <a:spcBef>
          <a:spcPct val="0"/>
        </a:spcBef>
        <a:buNone/>
        <a:defRPr sz="1189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91676" indent="-91676" algn="l" defTabSz="339541" rtl="0" eaLnBrk="1" latinLnBrk="1" hangingPunct="1">
        <a:lnSpc>
          <a:spcPct val="90000"/>
        </a:lnSpc>
        <a:spcBef>
          <a:spcPts val="669"/>
        </a:spcBef>
        <a:buClr>
          <a:schemeClr val="tx1"/>
        </a:buClr>
        <a:buFont typeface="Arial" pitchFamily="34" charset="0"/>
        <a:buChar char="•"/>
        <a:defRPr sz="891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203725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742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315773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669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427821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539870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651918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63968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76016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988065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1pPr>
      <a:lvl2pPr marL="169770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2pPr>
      <a:lvl3pPr marL="339541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3pPr>
      <a:lvl4pPr marL="509311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4pPr>
      <a:lvl5pPr marL="679082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5pPr>
      <a:lvl6pPr marL="848852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6pPr>
      <a:lvl7pPr marL="1018623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7pPr>
      <a:lvl8pPr marL="1188393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8pPr>
      <a:lvl9pPr marL="1358164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2785" y="4094480"/>
            <a:ext cx="5308600" cy="696595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sz="49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4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695960" y="4794885"/>
            <a:ext cx="5305425" cy="143129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000" b="1" dirty="0" smtClean="0"/>
              <a:t>개발 사항 명세서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85725" y="815340"/>
            <a:ext cx="674179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>
            <a:off x="332740" y="344805"/>
            <a:ext cx="2246630" cy="4718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339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5373370" y="476885"/>
            <a:ext cx="3434080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-249555" y="1395730"/>
            <a:ext cx="1541145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3 . 회원 찾기</a:t>
            </a:r>
            <a:endParaRPr lang="ko-KR" altLang="en-US" sz="1800" b="0" cap="none" dirty="0" smtClean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jyoun/AppData/Roaming/PolarisOffice/ETemp/12388_16991240/fImage4001764488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728470"/>
            <a:ext cx="6120765" cy="3108960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-303530" y="5086985"/>
            <a:ext cx="1222375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4 . 메인</a:t>
            </a:r>
            <a:endParaRPr lang="ko-KR" altLang="en-US" sz="1800" b="0" cap="none" dirty="0" smtClean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2" descr="C:/Users/jyoun/AppData/Roaming/PolarisOffice/ETemp/12388_16991240/fImage3456594490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5478780"/>
            <a:ext cx="6120765" cy="31083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85725" y="815340"/>
            <a:ext cx="674179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>
            <a:off x="332740" y="344805"/>
            <a:ext cx="2246630" cy="4718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339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5373370" y="476885"/>
            <a:ext cx="3434080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-249555" y="1395730"/>
            <a:ext cx="1853565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5 . 채팅 프로그램</a:t>
            </a:r>
            <a:endParaRPr lang="ko-KR" altLang="en-US" sz="1800" b="0" cap="none" dirty="0" smtClean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-303530" y="5086985"/>
            <a:ext cx="1537335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6 . 공지사항</a:t>
            </a:r>
            <a:endParaRPr lang="ko-KR" altLang="en-US" sz="1800" b="0" cap="none" dirty="0" smtClean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53" y="1749606"/>
            <a:ext cx="6120000" cy="3131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53" y="5571108"/>
            <a:ext cx="6120000" cy="31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85725" y="815340"/>
            <a:ext cx="674179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>
            <a:off x="332740" y="344805"/>
            <a:ext cx="2246630" cy="4718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339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5373370" y="476885"/>
            <a:ext cx="3434080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-249555" y="1395730"/>
            <a:ext cx="1223645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7 . 행사</a:t>
            </a:r>
            <a:endParaRPr lang="ko-KR" altLang="en-US" sz="1800" b="0" cap="none" dirty="0" smtClean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-303530" y="5086985"/>
            <a:ext cx="1555750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8 . 팀 게시판</a:t>
            </a:r>
            <a:endParaRPr lang="ko-KR" altLang="en-US" sz="1800" b="0" cap="none" dirty="0" smtClean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66" y="5457056"/>
            <a:ext cx="6091070" cy="31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66" y="1708935"/>
            <a:ext cx="6091070" cy="3024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85725" y="815340"/>
            <a:ext cx="674179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>
            <a:off x="332740" y="344805"/>
            <a:ext cx="2246630" cy="4718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339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5373370" y="476885"/>
            <a:ext cx="3434080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-249555" y="1395730"/>
            <a:ext cx="1567180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9 . 체스 리뷰</a:t>
            </a:r>
            <a:endParaRPr lang="ko-KR" altLang="en-US" sz="1800" b="0" cap="none" dirty="0" smtClean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-303530" y="5086985"/>
            <a:ext cx="1947544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10 . 사원 정보 설정</a:t>
            </a:r>
            <a:endParaRPr lang="ko-KR" altLang="en-US" sz="1800" b="0" cap="none" dirty="0" smtClean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1" y="5365115"/>
            <a:ext cx="6192604" cy="348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85725" y="815340"/>
            <a:ext cx="674179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 txBox="1">
            <a:spLocks/>
          </p:cNvSpPr>
          <p:nvPr/>
        </p:nvSpPr>
        <p:spPr>
          <a:xfrm>
            <a:off x="332740" y="344805"/>
            <a:ext cx="2246630" cy="4718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339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373370" y="476885"/>
            <a:ext cx="3434080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332740" y="1496695"/>
            <a:ext cx="2187575" cy="47117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5.  웹 페이지 구성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자바 파일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Controller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Command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DAO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DTO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AOP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Chat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클래스 명세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JSP 파일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리소스 파일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CSS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JS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Image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332740" y="344805"/>
            <a:ext cx="2245995" cy="471170"/>
          </a:xfrm>
        </p:spPr>
        <p:txBody>
          <a:bodyPr rtlCol="0">
            <a:normAutofit/>
          </a:bodyPr>
          <a:lstStyle/>
          <a:p>
            <a:r>
              <a:rPr lang="ko-KR" altLang="en-US" sz="1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740" y="904240"/>
            <a:ext cx="4927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목차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2785" y="1154430"/>
            <a:ext cx="5772785" cy="8001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1.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개요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1.1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개요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1.1.1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팀명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1.1.2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팀원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1.1.3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개발기간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1.2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프로젝트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1.2.1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프로젝트명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1.2.2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프로젝트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배경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1.2.3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프로젝트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목적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</a:t>
            </a: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228600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2.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프로젝트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내용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2.1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개발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준비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27876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2.1.1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팀원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역할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분담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27876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2.1.2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프로젝트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세부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일정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2.1.3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요구사항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명세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2.2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개발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환경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2.2.1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개발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환경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명세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2.2.2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개발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범위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2.3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데이터베이스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설계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</a:t>
            </a: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2.3.1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데이터베이스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모델링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2.3.2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데이터베이스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명세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2.4 UI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설계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및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테스트케이스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2.4.1 </a:t>
            </a:r>
            <a:r>
              <a:rPr lang="en-US" altLang="ko-KR" sz="1095" b="0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로그인</a:t>
            </a:r>
            <a:r>
              <a:rPr lang="en-US" altLang="ko-KR" sz="1095" b="0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 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2.4.2 </a:t>
            </a:r>
            <a:r>
              <a:rPr lang="en-US" altLang="ko-KR" sz="1095" b="0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회원가입</a:t>
            </a:r>
            <a:r>
              <a:rPr lang="en-US" altLang="ko-KR" sz="1095" b="0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 </a:t>
            </a: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2.4.3 </a:t>
            </a:r>
            <a:r>
              <a:rPr lang="en-US" altLang="ko-KR" sz="1095" b="0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회원찾기</a:t>
            </a: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2.4.4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메인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2.4.5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채팅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프로그램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2.4.6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공지사항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2.4.7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행사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2.4.8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팀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게시판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2.4.9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체스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리뷰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2.4.10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사원정보 설정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2.5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웹페이지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구성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2.5.1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자바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파일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2.5.2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클래스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명세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2.5.3 JSP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파일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	2.5.4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리소스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파일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b="0" cap="none" dirty="0" smtClean="0">
              <a:latin typeface="Constantia" charset="0"/>
              <a:ea typeface="Constantia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	2.6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테스트</a:t>
            </a:r>
            <a:r>
              <a:rPr lang="en-US" altLang="ko-KR" sz="1095" b="0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095" b="0" cap="none" dirty="0" smtClean="0">
                <a:latin typeface="HY중고딕" charset="0"/>
                <a:ea typeface="HY중고딕" charset="0"/>
              </a:rPr>
              <a:t>결과</a:t>
            </a:r>
            <a:endParaRPr lang="ko-KR" altLang="en-US" sz="1095" b="0" cap="none" dirty="0" smtClean="0">
              <a:latin typeface="HY중고딕" charset="0"/>
              <a:ea typeface="HY중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740" y="1496695"/>
            <a:ext cx="2256790" cy="6740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+mj-lt"/>
              <a:buAutoNum type="romanUcPeriod"/>
            </a:pPr>
            <a:r>
              <a:rPr lang="ko-KR" altLang="en-US" sz="1200" b="1" dirty="0" smtClean="0"/>
              <a:t>개요</a:t>
            </a:r>
            <a:endParaRPr lang="en-US" altLang="ko-KR" sz="1200" b="1" dirty="0" smtClean="0"/>
          </a:p>
          <a:p>
            <a:pPr marL="285750" indent="-285750">
              <a:buFont typeface="+mj-lt"/>
              <a:buAutoNum type="romanUcPeriod"/>
            </a:pP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r>
              <a:rPr lang="ko-KR" altLang="en-US" sz="1200" b="1" dirty="0" smtClean="0"/>
              <a:t>개요</a:t>
            </a: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 err="1"/>
              <a:t>팀명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/>
              <a:t>팀원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/>
              <a:t>개발기간</a:t>
            </a: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r>
              <a:rPr lang="ko-KR" altLang="en-US" sz="1200" b="1" dirty="0" smtClean="0"/>
              <a:t>프로젝트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 smtClean="0"/>
              <a:t>프로젝트 명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 smtClean="0"/>
              <a:t>프로젝트 선정 배경</a:t>
            </a: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 smtClean="0"/>
              <a:t>프로젝트 선정 목적</a:t>
            </a: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lvl="2"/>
            <a:endParaRPr lang="en-US" altLang="ko-KR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68730" y="2567940"/>
            <a:ext cx="3279775" cy="2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</a:t>
            </a:r>
            <a:r>
              <a:rPr lang="en-US" altLang="ko-KR" dirty="0" err="1" smtClean="0"/>
              <a:t>IOG</a:t>
            </a:r>
            <a:r>
              <a:rPr lang="en-US" altLang="ko-KR" dirty="0" smtClean="0"/>
              <a:t> </a:t>
            </a:r>
            <a:r>
              <a:rPr lang="en-US" altLang="ko-KR" dirty="0"/>
              <a:t>- Idiot Or Genius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68730" y="3301365"/>
            <a:ext cx="4320540" cy="2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김원욱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박선진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박재영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오수찬 </a:t>
            </a:r>
            <a:r>
              <a:rPr lang="en-US" altLang="ko-KR" dirty="0" smtClean="0"/>
              <a:t>,</a:t>
            </a:r>
            <a:r>
              <a:rPr lang="ko-KR" altLang="en-US" dirty="0"/>
              <a:t> 이가람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이원재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탁영주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6030" y="4034155"/>
            <a:ext cx="4320540" cy="2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</a:t>
            </a:r>
            <a:r>
              <a:rPr lang="en-US" altLang="ko-KR" dirty="0" smtClean="0"/>
              <a:t>2018.04.31 ~ 2018.05.31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56030" y="6079490"/>
            <a:ext cx="3279775" cy="2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</a:t>
            </a:r>
            <a:r>
              <a:rPr lang="en-US" altLang="ko-KR" dirty="0" smtClean="0"/>
              <a:t>Proto Type - INTRANET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56030" y="6751955"/>
            <a:ext cx="54133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사내의 인트라넷은 있으나 개별적 팀 인트라넷은 부족하다고 판단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56030" y="7653655"/>
            <a:ext cx="5197475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⊙ 소수의 인원이 원활한 커뮤니케이션과 자료의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⊙ 팀 </a:t>
            </a:r>
            <a:r>
              <a:rPr lang="ko-KR" altLang="en-US" dirty="0"/>
              <a:t>내의 협업 및 발전방향을 제공과 사내의 소소한 </a:t>
            </a:r>
            <a:r>
              <a:rPr lang="ko-KR" altLang="en-US" dirty="0" smtClean="0"/>
              <a:t>재미를 부여 함으로서 업무능력 향상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56030" y="7023100"/>
            <a:ext cx="54133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소소한 재미와 협업 가능한 공간이 필요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9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16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740" y="1496695"/>
            <a:ext cx="1983105" cy="23094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latin typeface="HY중고딕" charset="0"/>
                <a:ea typeface="HY중고딕" charset="0"/>
              </a:rPr>
              <a:t>2.  프로젝트</a:t>
            </a:r>
            <a:r>
              <a:rPr lang="en-US" altLang="ko-KR" sz="1200" b="1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200" b="1" cap="none" dirty="0" smtClean="0">
                <a:latin typeface="HY중고딕" charset="0"/>
                <a:ea typeface="HY중고딕" charset="0"/>
              </a:rPr>
              <a:t>내용</a:t>
            </a:r>
            <a:endParaRPr lang="ko-KR" altLang="en-US" sz="1200" b="1" cap="none" dirty="0" smtClean="0">
              <a:latin typeface="HY중고딕" charset="0"/>
              <a:ea typeface="HY중고딕" charset="0"/>
            </a:endParaRPr>
          </a:p>
          <a:p>
            <a:pPr marL="285750" indent="-28575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2"/>
            </a:pPr>
            <a:endParaRPr lang="ko-KR" altLang="en-US" sz="1200" b="1" cap="none" dirty="0" smtClean="0">
              <a:latin typeface="Constantia" charset="0"/>
              <a:ea typeface="Constantia" charset="0"/>
            </a:endParaRPr>
          </a:p>
          <a:p>
            <a:pPr marL="285750" indent="-28575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2"/>
            </a:pPr>
            <a:endParaRPr lang="ko-KR" altLang="en-US" sz="1200" b="1" cap="none" dirty="0" smtClean="0">
              <a:latin typeface="Constantia" charset="0"/>
              <a:ea typeface="Constantia" charset="0"/>
            </a:endParaRPr>
          </a:p>
          <a:p>
            <a:pPr marL="50736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b="1" cap="none" dirty="0" smtClean="0">
                <a:latin typeface="HY중고딕" charset="0"/>
                <a:ea typeface="HY중고딕" charset="0"/>
              </a:rPr>
              <a:t>프로젝트</a:t>
            </a:r>
            <a:r>
              <a:rPr lang="en-US" altLang="ko-KR" sz="1200" b="1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200" b="1" cap="none" dirty="0" smtClean="0">
                <a:latin typeface="HY중고딕" charset="0"/>
                <a:ea typeface="HY중고딕" charset="0"/>
              </a:rPr>
              <a:t>개발</a:t>
            </a:r>
            <a:r>
              <a:rPr lang="en-US" altLang="ko-KR" sz="1200" b="1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200" b="1" cap="none" dirty="0" smtClean="0">
                <a:latin typeface="HY중고딕" charset="0"/>
                <a:ea typeface="HY중고딕" charset="0"/>
              </a:rPr>
              <a:t>준비</a:t>
            </a:r>
            <a:endParaRPr lang="ko-KR" altLang="en-US" sz="1200" b="1" cap="none" dirty="0" smtClean="0">
              <a:latin typeface="HY중고딕" charset="0"/>
              <a:ea typeface="HY중고딕" charset="0"/>
            </a:endParaRPr>
          </a:p>
          <a:p>
            <a:pPr marL="50736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ko-KR" altLang="en-US" sz="1200" b="1" cap="none" dirty="0" smtClean="0">
              <a:latin typeface="Constantia" charset="0"/>
              <a:ea typeface="Constantia" charset="0"/>
            </a:endParaRPr>
          </a:p>
          <a:p>
            <a:pPr marL="50736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ko-KR" altLang="en-US" sz="1200" b="1" cap="none" dirty="0" smtClean="0"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b="1" cap="none" dirty="0" smtClean="0">
                <a:latin typeface="HY중고딕" charset="0"/>
                <a:ea typeface="HY중고딕" charset="0"/>
              </a:rPr>
              <a:t>팀원</a:t>
            </a:r>
            <a:r>
              <a:rPr lang="en-US" altLang="ko-KR" sz="1200" b="1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200" b="1" cap="none" dirty="0" smtClean="0">
                <a:latin typeface="HY중고딕" charset="0"/>
                <a:ea typeface="HY중고딕" charset="0"/>
              </a:rPr>
              <a:t>역할</a:t>
            </a:r>
            <a:r>
              <a:rPr lang="en-US" altLang="ko-KR" sz="1200" b="1" cap="none" dirty="0" smtClean="0">
                <a:latin typeface="Constantia" charset="0"/>
                <a:ea typeface="Constantia" charset="0"/>
              </a:rPr>
              <a:t> </a:t>
            </a:r>
            <a:r>
              <a:rPr lang="en-US" altLang="ko-KR" sz="1200" b="1" cap="none" dirty="0" smtClean="0">
                <a:latin typeface="HY중고딕" charset="0"/>
                <a:ea typeface="HY중고딕" charset="0"/>
              </a:rPr>
              <a:t>분배</a:t>
            </a:r>
            <a:endParaRPr lang="ko-KR" altLang="en-US" sz="1200" b="1" cap="none" dirty="0" smtClean="0"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ko-KR" altLang="en-US" sz="1200" b="1" cap="none" dirty="0" smtClean="0">
              <a:latin typeface="Constantia" charset="0"/>
              <a:ea typeface="Constantia" charset="0"/>
            </a:endParaRPr>
          </a:p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 cap="none" dirty="0" smtClean="0"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200" b="1" cap="none" dirty="0" smtClean="0"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200" b="1" cap="none" dirty="0" smtClean="0"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200" b="1" cap="none" dirty="0" smtClean="0">
              <a:latin typeface="Constantia" charset="0"/>
              <a:ea typeface="Constantia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53292"/>
              </p:ext>
            </p:extLst>
          </p:nvPr>
        </p:nvGraphicFramePr>
        <p:xfrm>
          <a:off x="332656" y="3368824"/>
          <a:ext cx="6120680" cy="33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170"/>
                <a:gridCol w="1530170"/>
                <a:gridCol w="1530170"/>
                <a:gridCol w="1530170"/>
              </a:tblGrid>
              <a:tr h="3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웹사이트 구축 팀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역할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체스게임 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역할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051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박재영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/>
                        <a:t>웹 사이트 총괄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자문</a:t>
                      </a:r>
                      <a:r>
                        <a:rPr lang="en-US" altLang="ko-KR" sz="1000" dirty="0" smtClean="0"/>
                        <a:t> </a:t>
                      </a:r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웹사이트 </a:t>
                      </a:r>
                      <a:r>
                        <a:rPr lang="en-US" altLang="ko-KR" sz="1000" dirty="0" smtClean="0"/>
                        <a:t>UI/</a:t>
                      </a:r>
                      <a:r>
                        <a:rPr lang="en-US" altLang="ko-KR" sz="1000" dirty="0" err="1" smtClean="0"/>
                        <a:t>UX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제작 및 기능 구현</a:t>
                      </a:r>
                      <a:endParaRPr lang="en-US" altLang="ko-KR" sz="1000" baseline="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MODEL </a:t>
                      </a:r>
                      <a:r>
                        <a:rPr lang="ko-KR" altLang="en-US" sz="1000" baseline="0" dirty="0" smtClean="0"/>
                        <a:t>파트 담당 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김원욱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 보드 디자인</a:t>
                      </a:r>
                      <a:endParaRPr lang="en-US" altLang="ko-KR" sz="1000" dirty="0" smtClean="0"/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err="1" smtClean="0"/>
                        <a:t>기보</a:t>
                      </a:r>
                      <a:r>
                        <a:rPr lang="ko-KR" altLang="en-US" sz="1000" dirty="0" smtClean="0"/>
                        <a:t> 기능 구현 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이가람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팀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dirty="0" smtClean="0"/>
                        <a:t>게시판 </a:t>
                      </a:r>
                      <a:r>
                        <a:rPr lang="ko-KR" altLang="en-US" sz="1000" dirty="0" err="1" smtClean="0"/>
                        <a:t>맵핑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 게시판 </a:t>
                      </a:r>
                      <a:r>
                        <a:rPr lang="en-US" altLang="ko-KR" sz="1000" dirty="0" smtClean="0"/>
                        <a:t>DB </a:t>
                      </a:r>
                      <a:r>
                        <a:rPr lang="ko-KR" altLang="en-US" sz="1000" dirty="0" smtClean="0"/>
                        <a:t>제작</a:t>
                      </a:r>
                      <a:r>
                        <a:rPr lang="en-US" altLang="ko-KR" sz="1000" dirty="0" smtClean="0"/>
                        <a:t> </a:t>
                      </a:r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댓글</a:t>
                      </a:r>
                      <a:r>
                        <a:rPr lang="ko-KR" altLang="en-US" sz="1000" baseline="0" dirty="0" smtClean="0"/>
                        <a:t> 개발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박선진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파트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탁영주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공지사항</a:t>
                      </a:r>
                      <a:r>
                        <a:rPr lang="ko-KR" altLang="en-US" sz="1000" baseline="0" dirty="0" smtClean="0"/>
                        <a:t> 제작</a:t>
                      </a:r>
                      <a:endParaRPr lang="en-US" altLang="ko-KR" sz="1000" baseline="0" dirty="0" smtClean="0"/>
                    </a:p>
                    <a:p>
                      <a:pPr algn="ctr" latinLnBrk="1"/>
                      <a:endParaRPr lang="en-US" altLang="ko-KR" sz="1000" baseline="0" dirty="0" smtClean="0"/>
                    </a:p>
                    <a:p>
                      <a:pPr algn="ctr" latinLnBrk="1"/>
                      <a:r>
                        <a:rPr lang="ko-KR" altLang="en-US" sz="1000" baseline="0" dirty="0" smtClean="0"/>
                        <a:t>캘린더 개발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오수찬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/>
                        <a:t> 규칙 패턴 및 기능 구현 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이원재</a:t>
                      </a:r>
                      <a:endParaRPr lang="ko-KR" altLang="en-US" sz="1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전체 총괄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자문</a:t>
                      </a:r>
                      <a:endParaRPr lang="en-US" altLang="ko-KR" sz="1000" dirty="0" smtClean="0"/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웹사이트 채팅 제작 및 체스 연동 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5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203835" y="992505"/>
            <a:ext cx="2255520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altLang="ko-KR" sz="1200" b="1" dirty="0" smtClean="0"/>
              <a:t>2.   </a:t>
            </a:r>
            <a:r>
              <a:rPr lang="ko-KR" altLang="en-US" sz="1200" b="1" dirty="0" smtClean="0"/>
              <a:t>프로젝트 세부 일정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96875"/>
              </p:ext>
            </p:extLst>
          </p:nvPr>
        </p:nvGraphicFramePr>
        <p:xfrm>
          <a:off x="396119" y="2144688"/>
          <a:ext cx="6120679" cy="583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840"/>
                <a:gridCol w="631977"/>
                <a:gridCol w="631977"/>
                <a:gridCol w="631977"/>
                <a:gridCol w="631977"/>
                <a:gridCol w="631977"/>
                <a:gridCol w="631977"/>
                <a:gridCol w="631977"/>
              </a:tblGrid>
              <a:tr h="38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8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개별내용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3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4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아이디어 회의 및 결정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요구사항 수집 및 분석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프로젝트 일정 수립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보고서 작성 및 발표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기본설계 및 상세 설계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데이터베이스 구축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테스팅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최종발표 및 시연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14550" y="308102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31135" y="35871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72485" y="35871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72485" y="40697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72485" y="457200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07485" y="508762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72485" y="5087620"/>
            <a:ext cx="600710" cy="210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7485" y="56064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07485" y="660527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34865" y="660908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275580" y="660908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75580" y="711327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99150" y="761746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752725" y="610489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386455" y="610489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024630" y="610489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62170" y="610489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40660" y="508508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645660" y="56064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6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71450" y="1143635"/>
            <a:ext cx="3112770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요구사항 명세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회원 관련 페이지</a:t>
            </a:r>
            <a:r>
              <a:rPr lang="en-US" altLang="ko-KR" sz="1200" b="1" dirty="0" smtClean="0"/>
              <a:t>]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703474"/>
              </p:ext>
            </p:extLst>
          </p:nvPr>
        </p:nvGraphicFramePr>
        <p:xfrm>
          <a:off x="365820" y="1928664"/>
          <a:ext cx="6120682" cy="6602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/>
                <a:gridCol w="1296144"/>
                <a:gridCol w="3900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분류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기능 항목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요구사항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로그인 </a:t>
                      </a:r>
                      <a:endParaRPr lang="ko-KR" altLang="en-US" sz="900" dirty="0"/>
                    </a:p>
                  </a:txBody>
                  <a:tcPr anchor="ctr">
                    <a:solidFill>
                      <a:srgbClr val="D4CE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ID(</a:t>
                      </a:r>
                      <a:r>
                        <a:rPr lang="ko-KR" altLang="en-US" sz="900" dirty="0" smtClean="0"/>
                        <a:t>사원번호</a:t>
                      </a:r>
                      <a:r>
                        <a:rPr lang="en-US" altLang="ko-KR" sz="900" dirty="0" smtClean="0"/>
                        <a:t>) </a:t>
                      </a:r>
                    </a:p>
                    <a:p>
                      <a:pPr algn="ctr" latinLnBrk="1"/>
                      <a:r>
                        <a:rPr lang="en-US" altLang="ko-KR" sz="900" dirty="0" smtClean="0"/>
                        <a:t>[</a:t>
                      </a:r>
                      <a:r>
                        <a:rPr lang="ko-KR" altLang="en-US" sz="900" dirty="0" smtClean="0"/>
                        <a:t>공통기능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숫자만 입력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8</a:t>
                      </a:r>
                      <a:r>
                        <a:rPr lang="ko-KR" altLang="en-US" sz="900" baseline="0" dirty="0" smtClean="0"/>
                        <a:t>자리까지 입력 가능</a:t>
                      </a:r>
                      <a:endParaRPr lang="en-US" altLang="ko-KR" sz="900" baseline="0" dirty="0" smtClean="0"/>
                    </a:p>
                    <a:p>
                      <a:pPr algn="ctr" latinLnBrk="1"/>
                      <a:r>
                        <a:rPr lang="ko-KR" altLang="en-US" sz="900" baseline="0" dirty="0" smtClean="0"/>
                        <a:t>특수문자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한글입력 방지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</a:p>
                    <a:p>
                      <a:pPr algn="ctr" latinLnBrk="1"/>
                      <a:r>
                        <a:rPr lang="en-US" altLang="ko-KR" sz="900" dirty="0" smtClean="0"/>
                        <a:t>[</a:t>
                      </a:r>
                      <a:r>
                        <a:rPr lang="ko-KR" altLang="en-US" sz="900" dirty="0" smtClean="0"/>
                        <a:t>공통기능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암호화 </a:t>
                      </a:r>
                      <a:r>
                        <a:rPr lang="en-US" altLang="ko-KR" sz="900" baseline="0" dirty="0" smtClean="0"/>
                        <a:t>/ </a:t>
                      </a:r>
                      <a:r>
                        <a:rPr lang="ko-KR" altLang="en-US" sz="900" baseline="0" dirty="0" smtClean="0"/>
                        <a:t>자동입력 방지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로그인 버튼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ID/Password</a:t>
                      </a:r>
                      <a:r>
                        <a:rPr lang="ko-KR" altLang="en-US" sz="900" dirty="0" smtClean="0"/>
                        <a:t>가 </a:t>
                      </a:r>
                      <a:r>
                        <a:rPr lang="en-US" altLang="ko-KR" sz="900" dirty="0" smtClean="0"/>
                        <a:t>DB </a:t>
                      </a:r>
                      <a:r>
                        <a:rPr lang="ko-KR" altLang="en-US" sz="900" dirty="0" smtClean="0"/>
                        <a:t>값과 동일하면 로그인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 가입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ID(</a:t>
                      </a:r>
                      <a:r>
                        <a:rPr lang="ko-KR" altLang="en-US" sz="900" dirty="0" smtClean="0"/>
                        <a:t>사원번호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/>
                        <a:t>[</a:t>
                      </a:r>
                      <a:r>
                        <a:rPr lang="ko-KR" altLang="en-US" sz="900" baseline="0" dirty="0" smtClean="0"/>
                        <a:t>공통기능</a:t>
                      </a:r>
                      <a:r>
                        <a:rPr lang="en-US" altLang="ko-KR" sz="900" baseline="0" dirty="0" smtClean="0"/>
                        <a:t>]</a:t>
                      </a:r>
                    </a:p>
                    <a:p>
                      <a:pPr algn="ctr" latinLnBrk="1"/>
                      <a:r>
                        <a:rPr lang="en-US" altLang="ko-KR" sz="900" baseline="0" dirty="0" smtClean="0"/>
                        <a:t>8</a:t>
                      </a:r>
                      <a:r>
                        <a:rPr lang="ko-KR" altLang="en-US" sz="900" baseline="0" dirty="0" smtClean="0"/>
                        <a:t>자리가 입력되면 자동으로 중복확인</a:t>
                      </a:r>
                      <a:r>
                        <a:rPr lang="en-US" altLang="ko-KR" sz="900" baseline="0" dirty="0" smtClean="0"/>
                        <a:t>(AJAX)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이름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한글 영어만 입력 가능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Email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영어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숫자</a:t>
                      </a:r>
                      <a:r>
                        <a:rPr lang="en-US" altLang="ko-KR" sz="900" dirty="0" smtClean="0"/>
                        <a:t>/@</a:t>
                      </a:r>
                      <a:r>
                        <a:rPr lang="en-US" altLang="ko-KR" sz="900" baseline="0" dirty="0" smtClean="0"/>
                        <a:t>/. </a:t>
                      </a:r>
                      <a:r>
                        <a:rPr lang="ko-KR" altLang="en-US" sz="900" baseline="0" dirty="0" smtClean="0"/>
                        <a:t>만 입력 가능</a:t>
                      </a:r>
                      <a:endParaRPr lang="en-US" altLang="ko-KR" sz="900" baseline="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Email </a:t>
                      </a:r>
                      <a:r>
                        <a:rPr lang="ko-KR" altLang="en-US" sz="900" baseline="0" dirty="0" smtClean="0"/>
                        <a:t>형식 체크 </a:t>
                      </a:r>
                      <a:r>
                        <a:rPr lang="en-US" altLang="ko-KR" sz="900" baseline="0" dirty="0" smtClean="0"/>
                        <a:t>(AJAX)</a:t>
                      </a:r>
                      <a:endParaRPr lang="ko-KR" altLang="en-US" sz="900" dirty="0" smtClean="0"/>
                    </a:p>
                    <a:p>
                      <a:pPr algn="ctr" latinLnBrk="1"/>
                      <a:r>
                        <a:rPr lang="en-US" altLang="ko-KR" sz="900" dirty="0" smtClean="0"/>
                        <a:t>@ </a:t>
                      </a:r>
                      <a:r>
                        <a:rPr lang="ko-KR" altLang="en-US" sz="900" dirty="0" smtClean="0"/>
                        <a:t>앞 </a:t>
                      </a:r>
                      <a:r>
                        <a:rPr lang="en-US" altLang="ko-KR" sz="900" dirty="0" smtClean="0"/>
                        <a:t>1</a:t>
                      </a:r>
                      <a:r>
                        <a:rPr lang="ko-KR" altLang="en-US" sz="900" dirty="0" smtClean="0"/>
                        <a:t>자 이상 </a:t>
                      </a:r>
                      <a:r>
                        <a:rPr lang="en-US" altLang="ko-KR" sz="900" dirty="0" smtClean="0"/>
                        <a:t>/ @ </a:t>
                      </a:r>
                      <a:r>
                        <a:rPr lang="ko-KR" altLang="en-US" sz="900" dirty="0" smtClean="0"/>
                        <a:t>필수 </a:t>
                      </a:r>
                      <a:r>
                        <a:rPr lang="en-US" altLang="ko-KR" sz="900" dirty="0" smtClean="0"/>
                        <a:t>/ @ </a:t>
                      </a:r>
                      <a:r>
                        <a:rPr lang="ko-KR" altLang="en-US" sz="900" dirty="0" smtClean="0"/>
                        <a:t>뒤 </a:t>
                      </a:r>
                      <a:r>
                        <a:rPr lang="en-US" altLang="ko-KR" sz="900" dirty="0" smtClean="0"/>
                        <a:t>1 </a:t>
                      </a:r>
                      <a:r>
                        <a:rPr lang="ko-KR" altLang="en-US" sz="900" dirty="0" smtClean="0"/>
                        <a:t>자</a:t>
                      </a:r>
                      <a:r>
                        <a:rPr lang="ko-KR" altLang="en-US" sz="900" baseline="0" dirty="0" smtClean="0"/>
                        <a:t> 이상</a:t>
                      </a:r>
                      <a:endParaRPr lang="en-US" altLang="ko-KR" sz="900" baseline="0" dirty="0" smtClean="0"/>
                    </a:p>
                    <a:p>
                      <a:pPr algn="ctr" latinLnBrk="1"/>
                      <a:r>
                        <a:rPr lang="en-US" altLang="ko-KR" sz="900" baseline="0" dirty="0" smtClean="0"/>
                        <a:t>.</a:t>
                      </a:r>
                      <a:r>
                        <a:rPr lang="ko-KR" altLang="en-US" sz="900" baseline="0" dirty="0" smtClean="0"/>
                        <a:t>이후 </a:t>
                      </a:r>
                      <a:r>
                        <a:rPr lang="en-US" altLang="ko-KR" sz="900" baseline="0" dirty="0" smtClean="0"/>
                        <a:t>2</a:t>
                      </a:r>
                      <a:r>
                        <a:rPr lang="ko-KR" altLang="en-US" sz="900" baseline="0" dirty="0" smtClean="0"/>
                        <a:t>자 이상 </a:t>
                      </a:r>
                      <a:endParaRPr lang="en-US" altLang="ko-KR" sz="900" baseline="0" dirty="0" smtClean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[Password</a:t>
                      </a:r>
                      <a:r>
                        <a:rPr lang="en-US" altLang="ko-KR" sz="900" baseline="0" dirty="0" smtClean="0"/>
                        <a:t> - </a:t>
                      </a:r>
                      <a:r>
                        <a:rPr lang="ko-KR" altLang="en-US" sz="900" baseline="0" dirty="0" smtClean="0"/>
                        <a:t>공통기능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  <a:r>
                        <a:rPr lang="en-US" altLang="ko-KR" sz="900" baseline="0" dirty="0" smtClean="0"/>
                        <a:t> 1 </a:t>
                      </a:r>
                      <a:r>
                        <a:rPr lang="ko-KR" altLang="en-US" sz="900" baseline="0" dirty="0" smtClean="0"/>
                        <a:t>과 동일한지 체크 </a:t>
                      </a:r>
                      <a:r>
                        <a:rPr lang="en-US" altLang="ko-KR" sz="900" baseline="0" dirty="0" smtClean="0"/>
                        <a:t>(AJAX)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회원가입 버튼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입력 칸이 비어있으면 그 위치에 </a:t>
                      </a:r>
                      <a:r>
                        <a:rPr lang="en-US" altLang="ko-KR" sz="900" dirty="0" smtClean="0"/>
                        <a:t>Focus</a:t>
                      </a:r>
                    </a:p>
                    <a:p>
                      <a:pPr algn="ctr" latinLnBrk="1"/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모두 이상 없이 입력하면 등록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en-US" altLang="ko-KR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234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비밀번호 찾기</a:t>
                      </a:r>
                      <a:endParaRPr lang="ko-KR" altLang="en-US" sz="900" dirty="0"/>
                    </a:p>
                  </a:txBody>
                  <a:tcPr anchor="ctr">
                    <a:solidFill>
                      <a:srgbClr val="D4CE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ID(</a:t>
                      </a:r>
                      <a:r>
                        <a:rPr lang="ko-KR" altLang="en-US" sz="900" dirty="0" smtClean="0"/>
                        <a:t>사원번호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[ID(</a:t>
                      </a:r>
                      <a:r>
                        <a:rPr lang="ko-KR" altLang="en-US" sz="900" dirty="0" smtClean="0"/>
                        <a:t>사원번호</a:t>
                      </a:r>
                      <a:r>
                        <a:rPr lang="en-US" altLang="ko-KR" sz="900" dirty="0" smtClean="0"/>
                        <a:t>) -  </a:t>
                      </a:r>
                      <a:r>
                        <a:rPr lang="ko-KR" altLang="en-US" sz="900" dirty="0" smtClean="0"/>
                        <a:t>공통기능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23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찾기 버튼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/>
                        <a:t>사원번호 체크 </a:t>
                      </a:r>
                      <a:r>
                        <a:rPr lang="en-US" altLang="ko-KR" sz="900" baseline="0" dirty="0" smtClean="0"/>
                        <a:t>(AJAX)</a:t>
                      </a:r>
                    </a:p>
                    <a:p>
                      <a:pPr algn="ctr" latinLnBrk="1"/>
                      <a:r>
                        <a:rPr lang="en-US" altLang="ko-KR" sz="900" baseline="0" dirty="0" smtClean="0"/>
                        <a:t>True -</a:t>
                      </a:r>
                      <a:r>
                        <a:rPr lang="ko-KR" altLang="en-US" sz="900" baseline="0" dirty="0" smtClean="0"/>
                        <a:t> 회원가입 했던 </a:t>
                      </a:r>
                      <a:r>
                        <a:rPr lang="en-US" altLang="ko-KR" sz="900" baseline="0" dirty="0" smtClean="0"/>
                        <a:t>Email</a:t>
                      </a:r>
                      <a:r>
                        <a:rPr lang="ko-KR" altLang="en-US" sz="900" baseline="0" dirty="0" smtClean="0"/>
                        <a:t>로 비밀번호 전송 후 메시지 전송</a:t>
                      </a:r>
                      <a:endParaRPr lang="en-US" altLang="ko-KR" sz="900" baseline="0" dirty="0" smtClean="0"/>
                    </a:p>
                    <a:p>
                      <a:pPr algn="ctr" latinLnBrk="1"/>
                      <a:r>
                        <a:rPr lang="en-US" altLang="ko-KR" sz="900" baseline="0" dirty="0" smtClean="0"/>
                        <a:t>False - </a:t>
                      </a:r>
                      <a:r>
                        <a:rPr lang="ko-KR" altLang="en-US" sz="900" baseline="0" dirty="0" smtClean="0"/>
                        <a:t>실패 메시지 전송</a:t>
                      </a:r>
                      <a:endParaRPr lang="en-US" altLang="ko-KR" sz="900" baseline="0" dirty="0" smtClean="0"/>
                    </a:p>
                  </a:txBody>
                  <a:tcPr anchor="ctr"/>
                </a:tc>
              </a:tr>
              <a:tr h="23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AOP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적용</a:t>
                      </a:r>
                      <a:endParaRPr lang="en-US" altLang="ko-KR" sz="900" baseline="0" dirty="0" smtClean="0"/>
                    </a:p>
                    <a:p>
                      <a:pPr algn="ctr" latinLnBrk="1"/>
                      <a:r>
                        <a:rPr lang="en-US" altLang="ko-KR" sz="900" baseline="0" dirty="0" smtClean="0"/>
                        <a:t>[</a:t>
                      </a:r>
                      <a:r>
                        <a:rPr lang="ko-KR" altLang="en-US" sz="900" baseline="0" dirty="0" smtClean="0"/>
                        <a:t>로그인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회원가입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비밀번호 찾기 제외</a:t>
                      </a:r>
                      <a:r>
                        <a:rPr lang="en-US" altLang="ko-KR" sz="900" baseline="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/>
                        <a:t>로그인 하지 않은 사용자는 로그인 페이지로 이동 </a:t>
                      </a:r>
                      <a:r>
                        <a:rPr lang="en-US" altLang="ko-KR" sz="900" baseline="0" dirty="0" smtClean="0"/>
                        <a:t>[Session </a:t>
                      </a:r>
                      <a:r>
                        <a:rPr lang="ko-KR" altLang="en-US" sz="900" baseline="0" dirty="0" smtClean="0"/>
                        <a:t>적용</a:t>
                      </a:r>
                      <a:r>
                        <a:rPr lang="en-US" altLang="ko-KR" sz="900" baseline="0" dirty="0" smtClean="0"/>
                        <a:t>]</a:t>
                      </a:r>
                    </a:p>
                  </a:txBody>
                  <a:tcPr anchor="ctr"/>
                </a:tc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상단 바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en-US" altLang="ko-KR" sz="900" dirty="0" smtClean="0"/>
                        <a:t>(Click</a:t>
                      </a:r>
                      <a:r>
                        <a:rPr lang="en-US" altLang="ko-KR" sz="900" baseline="0" dirty="0" smtClean="0"/>
                        <a:t> Type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solidFill>
                      <a:srgbClr val="EBE8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상단</a:t>
                      </a:r>
                      <a:r>
                        <a:rPr lang="ko-KR" altLang="en-US" sz="900" baseline="0" dirty="0" smtClean="0"/>
                        <a:t> 바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스크롤 </a:t>
                      </a:r>
                      <a:r>
                        <a:rPr lang="en-US" altLang="ko-KR" sz="900" dirty="0" smtClean="0"/>
                        <a:t>Up/Down </a:t>
                      </a:r>
                      <a:r>
                        <a:rPr lang="ko-KR" altLang="en-US" sz="900" dirty="0" smtClean="0"/>
                        <a:t>시 상단 바 </a:t>
                      </a:r>
                      <a:r>
                        <a:rPr lang="en-US" altLang="ko-KR" sz="900" dirty="0" smtClean="0"/>
                        <a:t>On/Off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Home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메인 페이지 </a:t>
                      </a:r>
                      <a:r>
                        <a:rPr lang="ko-KR" altLang="en-US" sz="900" baseline="0" dirty="0" smtClean="0"/>
                        <a:t>이동</a:t>
                      </a:r>
                      <a:endParaRPr lang="ko-KR" altLang="en-US" sz="900" dirty="0" smtClean="0"/>
                    </a:p>
                  </a:txBody>
                  <a:tcPr anchor="ctr"/>
                </a:tc>
              </a:tr>
              <a:tr h="150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News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공지사항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smtClean="0"/>
                        <a:t>행사 버튼 </a:t>
                      </a:r>
                      <a:r>
                        <a:rPr lang="en-US" altLang="ko-KR" sz="900" dirty="0" smtClean="0"/>
                        <a:t>On/Off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Team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클릭 시 팀</a:t>
                      </a:r>
                      <a:r>
                        <a:rPr lang="ko-KR" altLang="en-US" sz="900" baseline="0" dirty="0" smtClean="0"/>
                        <a:t> 게시판 </a:t>
                      </a:r>
                      <a:r>
                        <a:rPr lang="en-US" altLang="ko-KR" sz="900" dirty="0" smtClean="0"/>
                        <a:t>On/Off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Chess-Review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체스 리뷰 게시판 이동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Messenser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채팅창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On/Off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Setting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사원정보 페이지 이동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Logout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로그 아웃 </a:t>
                      </a:r>
                      <a:r>
                        <a:rPr lang="en-US" altLang="ko-KR" sz="900" dirty="0" smtClean="0"/>
                        <a:t>[Session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제거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메인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로그인 후 첫 페이지</a:t>
                      </a:r>
                      <a:endParaRPr lang="ko-KR" alt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366395" y="6158865"/>
          <a:ext cx="6120765" cy="3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960"/>
                <a:gridCol w="3900805"/>
              </a:tblGrid>
              <a:tr h="301625"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AOP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적용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[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회원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관련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페이지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제외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900" b="1" kern="1200" cap="none" dirty="0" smtClean="0">
                        <a:solidFill>
                          <a:srgbClr val="FFFFFF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하지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않은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사용자는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페이지로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[Session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적용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900" b="1" kern="1200" cap="none" dirty="0" smtClean="0">
                        <a:solidFill>
                          <a:srgbClr val="FFFFFF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8" name="도형 37"/>
          <p:cNvSpPr>
            <a:spLocks/>
          </p:cNvSpPr>
          <p:nvPr/>
        </p:nvSpPr>
        <p:spPr>
          <a:xfrm>
            <a:off x="380365" y="6497955"/>
            <a:ext cx="47625" cy="2061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5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60680" y="2244725"/>
          <a:ext cx="6120765" cy="5825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/>
                <a:gridCol w="1296035"/>
                <a:gridCol w="3900805"/>
              </a:tblGrid>
              <a:tr h="234315">
                <a:tc gridSpan="2"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AOP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적용</a:t>
                      </a:r>
                      <a:endParaRPr lang="ko-KR" altLang="en-US" sz="900" b="1" kern="1200" cap="none" dirty="0" smtClean="0">
                        <a:solidFill>
                          <a:srgbClr val="FFFFFF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하지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않은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사용자는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페이지로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[Session 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적용</a:t>
                      </a:r>
                      <a:r>
                        <a:rPr lang="en-US" altLang="ko-KR" sz="900" b="1" kern="1200" cap="none" dirty="0" smtClean="0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900" b="1" kern="1200" cap="none" dirty="0" smtClean="0">
                        <a:solidFill>
                          <a:srgbClr val="FFFFFF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98145">
                <a:tc rowSpan="2"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공지사항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공지사항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최초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5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개의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제목만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보이게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설정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하단의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버튼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클릭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추가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5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Open  (AJAX)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제목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클릭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내용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Open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343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글쓰기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권한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비밀번호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입력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후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글쓰기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페이지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행사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캘린더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날짜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클릭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날짜에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해당하는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글쓰기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창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open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후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캘린더에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rowSpan="5"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[리스트]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E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DB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에서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항목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가져오기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chemeClr val="dk1"/>
                          </a:solidFill>
                          <a:latin typeface="Constantia" charset="0"/>
                          <a:ea typeface="Constantia" charset="0"/>
                        </a:rPr>
                        <a:t>Paging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처리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항목에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따라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P</a:t>
                      </a:r>
                      <a:r>
                        <a:rPr lang="en-US" altLang="ko-KR" sz="665" b="0" kern="1200" cap="none" dirty="0" smtClean="0">
                          <a:solidFill>
                            <a:schemeClr val="dk1"/>
                          </a:solidFill>
                          <a:latin typeface="Constantia" charset="0"/>
                          <a:ea typeface="Constantia" charset="0"/>
                        </a:rPr>
                        <a:t>aging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처리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검색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입력한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검색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값에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따라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항목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출력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(AJAX)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제목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페이지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작성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작성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페이지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06375">
                <a:tc rowSpan="3"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작성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입력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칸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사원번호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–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사용자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정보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가져오기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목록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[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공통기능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페이지로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입력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칸이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비어있지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않으면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DB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rowSpan="2"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내용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목록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목록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-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공통기능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수정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/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삭제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번호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비교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후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동일하면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수정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/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삭제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버튼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생성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95910">
                <a:tc rowSpan="2"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[댓 글]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댓글 등록 시 비 동기식 통신으로 등록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(AJAX)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 후 댓글 위치로 스크린 이동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삭제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자신이 작성한 댓글에만 삭제버튼 보이게 설정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[글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수정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사원번호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변경불가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처리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rowSpan="2"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 정보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항목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사원번호만 변경 불가능 처리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수정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Password 체크 후 수정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로그아웃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로그아웃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0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로그아웃 후 로그인 페이지 이동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gridSpan="3"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1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Messenser (웹 소캣)</a:t>
                      </a:r>
                      <a:endParaRPr lang="ko-KR" altLang="en-US" sz="665" b="1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</a:tr>
              <a:tr h="193675">
                <a:tc rowSpan="4"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b="1" kern="1200" cap="none" dirty="0" smtClean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Messenser</a:t>
                      </a: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3972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b="0" kern="1200" cap="none" dirty="0" smtClean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763428"/>
              </p:ext>
            </p:extLst>
          </p:nvPr>
        </p:nvGraphicFramePr>
        <p:xfrm>
          <a:off x="360834" y="1928664"/>
          <a:ext cx="6120682" cy="288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/>
                <a:gridCol w="1296144"/>
                <a:gridCol w="3900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분류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기능 항목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요구사항</a:t>
                      </a:r>
                      <a:endParaRPr lang="ko-KR" alt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171450" y="1146175"/>
            <a:ext cx="3112770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요구사항 명세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메인 관련 페이지</a:t>
            </a:r>
            <a:r>
              <a:rPr lang="en-US" altLang="ko-KR" sz="1200" b="1" dirty="0" smtClean="0"/>
              <a:t>]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371475" y="2510790"/>
            <a:ext cx="47625" cy="4384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85725" y="815340"/>
            <a:ext cx="674179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 txBox="1">
            <a:spLocks/>
          </p:cNvSpPr>
          <p:nvPr/>
        </p:nvSpPr>
        <p:spPr>
          <a:xfrm>
            <a:off x="332740" y="344805"/>
            <a:ext cx="2246630" cy="4718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339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373370" y="476885"/>
            <a:ext cx="3434080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332740" y="1496695"/>
            <a:ext cx="5913755" cy="39725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2.  개발 환경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개발 환경 명세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통합 개발 도구 : Eclipce Neon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개발 언어 : JAVA,JSP,HTML,AJAX,Java Script,jquery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지원 프로그램 : Oracle SQL Developer , Apache tomcat , Git-hub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기타 : Spring Framework , CSS Framework(Bootstrap)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lvl="1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A0"/>
              </a:buClr>
              <a:buFont typeface="Wingdings"/>
              <a:buChar char="§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개발 범위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인트라넷 시스템 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사내 메신저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메신저간 체스게임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데이터 베이스 설계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19200" lvl="1" indent="-2540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19200" lvl="1" indent="-2540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HY중고딕" charset="0"/>
                <a:ea typeface="HY중고딕" charset="0"/>
              </a:rPr>
              <a:t>데이터 베이스 모델링 </a:t>
            </a:r>
            <a:endParaRPr lang="ko-KR" altLang="en-US" sz="1200" b="1" cap="none" dirty="0" smtClean="0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85725" y="815340"/>
            <a:ext cx="674179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>
            <a:off x="332740" y="344805"/>
            <a:ext cx="2246630" cy="4718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339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5373370" y="476885"/>
            <a:ext cx="3434080" cy="3390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b="0" cap="none" dirty="0" smtClean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pic>
        <p:nvPicPr>
          <p:cNvPr id="6" name="그림 5" descr="C:/Users/jyoun/AppData/Roaming/PolarisOffice/ETemp/12388_16991240/fImage3998188471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1763395"/>
            <a:ext cx="6125845" cy="3102610"/>
          </a:xfrm>
          <a:prstGeom prst="rect">
            <a:avLst/>
          </a:prstGeom>
          <a:noFill/>
          <a:ln w="63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-361950" y="866140"/>
            <a:ext cx="1466215" cy="10160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3.   UI 설계</a:t>
            </a: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	</a:t>
            </a: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b="1" cap="none" dirty="0" smtClean="0">
              <a:solidFill>
                <a:srgbClr val="6A3A20"/>
              </a:solidFill>
              <a:latin typeface="Constantia" charset="0"/>
              <a:ea typeface="Constantia" charset="0"/>
            </a:endParaRPr>
          </a:p>
        </p:txBody>
      </p:sp>
      <p:pic>
        <p:nvPicPr>
          <p:cNvPr id="8" name="그림 7" descr="C:/Users/jyoun/AppData/Roaming/PolarisOffice/ETemp/12388_16991240/fImage3992894474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5770880"/>
            <a:ext cx="6126480" cy="3108960"/>
          </a:xfrm>
          <a:prstGeom prst="rect">
            <a:avLst/>
          </a:prstGeom>
          <a:noFill/>
          <a:ln w="63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-273685" y="1440815"/>
            <a:ext cx="182245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1 . 로그인 페이지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-303530" y="5423535"/>
            <a:ext cx="2273935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556895" indent="0" algn="l" defTabSz="55689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rgbClr val="6A3A20"/>
                </a:solidFill>
                <a:latin typeface="Constantia" charset="0"/>
                <a:ea typeface="Constantia" charset="0"/>
              </a:rPr>
              <a:t>2 . 회원가입 페이지</a:t>
            </a:r>
            <a:endParaRPr lang="ko-KR" altLang="en-US" sz="1800" b="0" cap="none" dirty="0" smtClean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책 클래식 16 x 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591_TF02801059.potx" id="{3E399466-6416-43E4-908A-7BC2298EA60C}" vid="{62AA8985-29BA-4467-A1FF-16DE49C386EE}"/>
    </a:ext>
  </a:extLst>
</a:theme>
</file>

<file path=ppt/theme/theme2.xml><?xml version="1.0" encoding="utf-8"?>
<a:theme xmlns:a="http://schemas.openxmlformats.org/drawingml/2006/main" name="Office 테마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http://purl.org/dc/dcmitype/"/>
    <ds:schemaRef ds:uri="http://schemas.microsoft.com/office/2006/documentManagement/types"/>
    <ds:schemaRef ds:uri="http://www.w3.org/XML/1998/namespace"/>
    <ds:schemaRef ds:uri="4873beb7-5857-4685-be1f-d57550cc96cc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Pages>14</Pages>
  <Words>906</Words>
  <Characters>0</Characters>
  <Application>Microsoft Office PowerPoint</Application>
  <DocSecurity>0</DocSecurity>
  <PresentationFormat>A4 Paper (210x297 mm)</PresentationFormat>
  <Lines>0</Lines>
  <Paragraphs>387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HY목각파임B</vt:lpstr>
      <vt:lpstr>HY중고딕</vt:lpstr>
      <vt:lpstr>맑은 고딕</vt:lpstr>
      <vt:lpstr>바탕</vt:lpstr>
      <vt:lpstr>Arial</vt:lpstr>
      <vt:lpstr>Constantia</vt:lpstr>
      <vt:lpstr>Wingdings</vt:lpstr>
      <vt:lpstr>책 클래식 16 x 9</vt:lpstr>
      <vt:lpstr>INTRANET</vt:lpstr>
      <vt:lpstr>개발 사항 명세서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Intranet</dc:title>
  <dc:creator>이 기성</dc:creator>
  <cp:lastModifiedBy>user</cp:lastModifiedBy>
  <cp:revision>5</cp:revision>
  <dcterms:modified xsi:type="dcterms:W3CDTF">2018-05-29T05:57:44Z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